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8F0F-D811-4AE9-B89F-4ECD57E7EA87}" type="datetimeFigureOut">
              <a:rPr lang="sr-Latn-BA" smtClean="0"/>
              <a:t>22.4.2016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E271-11EE-4AFA-9A3A-08EFCEE25B2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53016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8F0F-D811-4AE9-B89F-4ECD57E7EA87}" type="datetimeFigureOut">
              <a:rPr lang="sr-Latn-BA" smtClean="0"/>
              <a:t>22.4.2016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E271-11EE-4AFA-9A3A-08EFCEE25B2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93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8F0F-D811-4AE9-B89F-4ECD57E7EA87}" type="datetimeFigureOut">
              <a:rPr lang="sr-Latn-BA" smtClean="0"/>
              <a:t>22.4.2016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E271-11EE-4AFA-9A3A-08EFCEE25B2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16824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8F0F-D811-4AE9-B89F-4ECD57E7EA87}" type="datetimeFigureOut">
              <a:rPr lang="sr-Latn-BA" smtClean="0"/>
              <a:t>22.4.2016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E271-11EE-4AFA-9A3A-08EFCEE25B2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19513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8F0F-D811-4AE9-B89F-4ECD57E7EA87}" type="datetimeFigureOut">
              <a:rPr lang="sr-Latn-BA" smtClean="0"/>
              <a:t>22.4.2016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E271-11EE-4AFA-9A3A-08EFCEE25B2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567865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8F0F-D811-4AE9-B89F-4ECD57E7EA87}" type="datetimeFigureOut">
              <a:rPr lang="sr-Latn-BA" smtClean="0"/>
              <a:t>22.4.2016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E271-11EE-4AFA-9A3A-08EFCEE25B2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6887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8F0F-D811-4AE9-B89F-4ECD57E7EA87}" type="datetimeFigureOut">
              <a:rPr lang="sr-Latn-BA" smtClean="0"/>
              <a:t>22.4.2016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E271-11EE-4AFA-9A3A-08EFCEE25B2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33450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8F0F-D811-4AE9-B89F-4ECD57E7EA87}" type="datetimeFigureOut">
              <a:rPr lang="sr-Latn-BA" smtClean="0"/>
              <a:t>22.4.2016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E271-11EE-4AFA-9A3A-08EFCEE25B2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53201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8F0F-D811-4AE9-B89F-4ECD57E7EA87}" type="datetimeFigureOut">
              <a:rPr lang="sr-Latn-BA" smtClean="0"/>
              <a:t>22.4.2016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E271-11EE-4AFA-9A3A-08EFCEE25B2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053367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8F0F-D811-4AE9-B89F-4ECD57E7EA87}" type="datetimeFigureOut">
              <a:rPr lang="sr-Latn-BA" smtClean="0"/>
              <a:t>22.4.2016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E271-11EE-4AFA-9A3A-08EFCEE25B2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26860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8F0F-D811-4AE9-B89F-4ECD57E7EA87}" type="datetimeFigureOut">
              <a:rPr lang="sr-Latn-BA" smtClean="0"/>
              <a:t>22.4.2016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E271-11EE-4AFA-9A3A-08EFCEE25B2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31649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08F0F-D811-4AE9-B89F-4ECD57E7EA87}" type="datetimeFigureOut">
              <a:rPr lang="sr-Latn-BA" smtClean="0"/>
              <a:t>22.4.2016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2E271-11EE-4AFA-9A3A-08EFCEE25B2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65837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36912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r-Latn-BA" altLang="sr-Latn-RS" sz="2400" u="sng" dirty="0" smtClean="0">
                <a:latin typeface="Times New Roman" pitchFamily="18" charset="0"/>
              </a:rPr>
              <a:t>INDIREKTNI GOVOR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sr-Latn-BA" altLang="sr-Latn-RS" sz="2400" u="sng" dirty="0" smtClean="0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sr-Latn-BA" altLang="sr-Latn-RS" sz="2400" dirty="0">
                <a:latin typeface="Times New Roman" pitchFamily="18" charset="0"/>
              </a:rPr>
              <a:t>d</a:t>
            </a:r>
            <a:r>
              <a:rPr lang="sr-Latn-BA" altLang="sr-Latn-RS" sz="2400" dirty="0" smtClean="0">
                <a:latin typeface="Times New Roman" pitchFamily="18" charset="0"/>
              </a:rPr>
              <a:t>opuna predavanja</a:t>
            </a:r>
            <a:endParaRPr lang="en-US" altLang="sr-Latn-R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4" r="8649"/>
          <a:stretch>
            <a:fillRect/>
          </a:stretch>
        </p:blipFill>
        <p:spPr bwMode="auto">
          <a:xfrm>
            <a:off x="28575" y="0"/>
            <a:ext cx="9115425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2238" y="73025"/>
          <a:ext cx="8928100" cy="6451599"/>
        </p:xfrm>
        <a:graphic>
          <a:graphicData uri="http://schemas.openxmlformats.org/drawingml/2006/table">
            <a:tbl>
              <a:tblPr/>
              <a:tblGrid>
                <a:gridCol w="1497556"/>
                <a:gridCol w="3024034"/>
                <a:gridCol w="4406510"/>
              </a:tblGrid>
              <a:tr h="315096">
                <a:tc>
                  <a:txBody>
                    <a:bodyPr/>
                    <a:lstStyle/>
                    <a:p>
                      <a:pPr algn="l"/>
                      <a:r>
                        <a:rPr lang="bs-Latn-BA" sz="1800" b="1" dirty="0">
                          <a:solidFill>
                            <a:srgbClr val="00007A"/>
                          </a:solidFill>
                          <a:effectLst/>
                          <a:latin typeface="Times" pitchFamily="18" charset="0"/>
                          <a:cs typeface="Aharoni" pitchFamily="2" charset="-79"/>
                        </a:rPr>
                        <a:t>Tense</a:t>
                      </a:r>
                      <a:endParaRPr lang="bs-Latn-BA" sz="1800" dirty="0">
                        <a:solidFill>
                          <a:srgbClr val="00007A"/>
                        </a:solidFill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1800" b="1" dirty="0">
                          <a:solidFill>
                            <a:srgbClr val="FF6600"/>
                          </a:solidFill>
                          <a:effectLst/>
                          <a:latin typeface="Times" pitchFamily="18" charset="0"/>
                          <a:cs typeface="Aharoni" pitchFamily="2" charset="-79"/>
                        </a:rPr>
                        <a:t>Direct Speech</a:t>
                      </a:r>
                      <a:endParaRPr lang="bs-Latn-BA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1800" b="1">
                          <a:solidFill>
                            <a:srgbClr val="FF6600"/>
                          </a:solidFill>
                          <a:effectLst/>
                          <a:latin typeface="Times" pitchFamily="18" charset="0"/>
                          <a:cs typeface="Aharoni" pitchFamily="2" charset="-79"/>
                        </a:rPr>
                        <a:t>Reported Speech</a:t>
                      </a:r>
                      <a:endParaRPr lang="bs-Latn-BA" sz="180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072">
                <a:tc>
                  <a:txBody>
                    <a:bodyPr/>
                    <a:lstStyle/>
                    <a:p>
                      <a:pPr algn="l"/>
                      <a:r>
                        <a:rPr lang="bs-Latn-BA" sz="180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present simple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I like ice cream</a:t>
                      </a:r>
                      <a:endParaRPr lang="bs-Latn-BA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(that) she liked ice cream.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9417">
                <a:tc>
                  <a:txBody>
                    <a:bodyPr/>
                    <a:lstStyle/>
                    <a:p>
                      <a:pPr algn="l"/>
                      <a:r>
                        <a:rPr lang="bs-Latn-BA" sz="1800" dirty="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present </a:t>
                      </a:r>
                      <a:endParaRPr lang="en-US" sz="1800" dirty="0" smtClean="0">
                        <a:solidFill>
                          <a:srgbClr val="00007A"/>
                        </a:solidFill>
                        <a:latin typeface="Times" pitchFamily="18" charset="0"/>
                        <a:cs typeface="Aharoni" pitchFamily="2" charset="-79"/>
                      </a:endParaRPr>
                    </a:p>
                    <a:p>
                      <a:pPr algn="l"/>
                      <a:r>
                        <a:rPr lang="bs-Latn-BA" sz="1800" dirty="0" smtClean="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continuous</a:t>
                      </a:r>
                      <a:endParaRPr lang="bs-Latn-BA" sz="1800" dirty="0">
                        <a:solidFill>
                          <a:srgbClr val="00007A"/>
                        </a:solidFill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I am living in London</a:t>
                      </a:r>
                      <a:endParaRPr lang="en-US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was living in London.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5096">
                <a:tc>
                  <a:txBody>
                    <a:bodyPr/>
                    <a:lstStyle/>
                    <a:p>
                      <a:pPr algn="l"/>
                      <a:r>
                        <a:rPr lang="bs-Latn-BA" sz="1800" dirty="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past simple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I bought</a:t>
                      </a:r>
                      <a:r>
                        <a:rPr lang="bs-Latn-BA" sz="1800" baseline="0" dirty="0" smtClean="0">
                          <a:latin typeface="Times" pitchFamily="18" charset="0"/>
                          <a:cs typeface="Aharoni" pitchFamily="2" charset="-79"/>
                        </a:rPr>
                        <a:t> a car</a:t>
                      </a:r>
                      <a:endParaRPr lang="bs-Latn-BA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had bought a </a:t>
                      </a:r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car.</a:t>
                      </a:r>
                      <a:endParaRPr lang="en-US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9417">
                <a:tc>
                  <a:txBody>
                    <a:bodyPr/>
                    <a:lstStyle/>
                    <a:p>
                      <a:pPr algn="l"/>
                      <a:r>
                        <a:rPr lang="bs-Latn-BA" sz="1800" dirty="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past </a:t>
                      </a:r>
                      <a:endParaRPr lang="en-US" sz="1800" dirty="0" smtClean="0">
                        <a:solidFill>
                          <a:srgbClr val="00007A"/>
                        </a:solidFill>
                        <a:latin typeface="Times" pitchFamily="18" charset="0"/>
                        <a:cs typeface="Aharoni" pitchFamily="2" charset="-79"/>
                      </a:endParaRPr>
                    </a:p>
                    <a:p>
                      <a:pPr algn="l"/>
                      <a:r>
                        <a:rPr lang="bs-Latn-BA" sz="1800" dirty="0" smtClean="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continuous</a:t>
                      </a:r>
                      <a:endParaRPr lang="bs-Latn-BA" sz="1800" dirty="0">
                        <a:solidFill>
                          <a:srgbClr val="00007A"/>
                        </a:solidFill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I was </a:t>
                      </a:r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walking </a:t>
                      </a:r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along </a:t>
                      </a:r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the</a:t>
                      </a:r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 street</a:t>
                      </a:r>
                      <a:endParaRPr lang="en-US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had been walking along the street.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7065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p</a:t>
                      </a:r>
                      <a:r>
                        <a:rPr lang="bs-Latn-BA" sz="1800" dirty="0" smtClean="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resent</a:t>
                      </a:r>
                      <a:r>
                        <a:rPr lang="en-US" sz="1800" baseline="0" dirty="0" smtClean="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 </a:t>
                      </a:r>
                      <a:r>
                        <a:rPr lang="bs-Latn-BA" sz="1800" dirty="0" smtClean="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perfect</a:t>
                      </a:r>
                      <a:endParaRPr lang="bs-Latn-BA" sz="1800" dirty="0">
                        <a:solidFill>
                          <a:srgbClr val="00007A"/>
                        </a:solidFill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I</a:t>
                      </a:r>
                      <a:r>
                        <a:rPr lang="bs-Latn-BA" sz="1800" baseline="0" dirty="0" smtClean="0">
                          <a:latin typeface="Times" pitchFamily="18" charset="0"/>
                          <a:cs typeface="Aharoni" pitchFamily="2" charset="-79"/>
                        </a:rPr>
                        <a:t> </a:t>
                      </a:r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haven't </a:t>
                      </a:r>
                      <a:r>
                        <a:rPr lang="bs-Latn-BA" sz="1800" dirty="0">
                          <a:latin typeface="Times" pitchFamily="18" charset="0"/>
                          <a:cs typeface="Aharoni" pitchFamily="2" charset="-79"/>
                        </a:rPr>
                        <a:t>seen </a:t>
                      </a:r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Julie</a:t>
                      </a:r>
                      <a:endParaRPr lang="bs-Latn-BA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hadn't seen Julie.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9417">
                <a:tc>
                  <a:txBody>
                    <a:bodyPr/>
                    <a:lstStyle/>
                    <a:p>
                      <a:pPr algn="l"/>
                      <a:r>
                        <a:rPr lang="bs-Latn-BA" sz="1800" dirty="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past perfect*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I h</a:t>
                      </a:r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ad </a:t>
                      </a:r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taken English </a:t>
                      </a:r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lessons</a:t>
                      </a:r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 before</a:t>
                      </a:r>
                      <a:endParaRPr lang="en-US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had taken English lessons before.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7172">
                <a:tc>
                  <a:txBody>
                    <a:bodyPr/>
                    <a:lstStyle/>
                    <a:p>
                      <a:pPr algn="l"/>
                      <a:r>
                        <a:rPr lang="bs-Latn-BA" sz="180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will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I’ll</a:t>
                      </a:r>
                      <a:r>
                        <a:rPr lang="en-US" sz="1800" baseline="0" dirty="0" smtClean="0">
                          <a:latin typeface="Times" pitchFamily="18" charset="0"/>
                          <a:cs typeface="Aharoni" pitchFamily="2" charset="-79"/>
                        </a:rPr>
                        <a:t> </a:t>
                      </a:r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see you</a:t>
                      </a:r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 later</a:t>
                      </a:r>
                      <a:endParaRPr lang="bs-Latn-BA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would see me later.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2">
                <a:tc>
                  <a:txBody>
                    <a:bodyPr/>
                    <a:lstStyle/>
                    <a:p>
                      <a:pPr algn="l"/>
                      <a:r>
                        <a:rPr lang="bs-Latn-BA" sz="180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would*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I </a:t>
                      </a:r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would </a:t>
                      </a:r>
                      <a:r>
                        <a:rPr lang="bs-Latn-BA" sz="1800" dirty="0">
                          <a:latin typeface="Times" pitchFamily="18" charset="0"/>
                          <a:cs typeface="Aharoni" pitchFamily="2" charset="-79"/>
                        </a:rPr>
                        <a:t>help, </a:t>
                      </a:r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but..</a:t>
                      </a:r>
                      <a:endParaRPr lang="bs-Latn-BA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would help but...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2">
                <a:tc>
                  <a:txBody>
                    <a:bodyPr/>
                    <a:lstStyle/>
                    <a:p>
                      <a:pPr algn="l"/>
                      <a:r>
                        <a:rPr lang="bs-Latn-BA" sz="180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can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I can </a:t>
                      </a:r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speak </a:t>
                      </a:r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perfect English</a:t>
                      </a:r>
                      <a:endParaRPr lang="en-US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could speak perfect English.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2">
                <a:tc>
                  <a:txBody>
                    <a:bodyPr/>
                    <a:lstStyle/>
                    <a:p>
                      <a:pPr algn="l"/>
                      <a:r>
                        <a:rPr lang="bs-Latn-BA" sz="180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could*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I could </a:t>
                      </a:r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swim when I </a:t>
                      </a:r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was four</a:t>
                      </a:r>
                      <a:endParaRPr lang="en-US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could swim when she was four.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2">
                <a:tc>
                  <a:txBody>
                    <a:bodyPr/>
                    <a:lstStyle/>
                    <a:p>
                      <a:pPr algn="l"/>
                      <a:r>
                        <a:rPr lang="bs-Latn-BA" sz="180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shall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I </a:t>
                      </a:r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shall come</a:t>
                      </a:r>
                      <a:r>
                        <a:rPr lang="en-US" sz="1800" baseline="0" dirty="0" smtClean="0">
                          <a:latin typeface="Times" pitchFamily="18" charset="0"/>
                          <a:cs typeface="Aharoni" pitchFamily="2" charset="-79"/>
                        </a:rPr>
                        <a:t> later</a:t>
                      </a:r>
                      <a:endParaRPr lang="bs-Latn-BA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would come later.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2">
                <a:tc>
                  <a:txBody>
                    <a:bodyPr/>
                    <a:lstStyle/>
                    <a:p>
                      <a:pPr algn="l"/>
                      <a:r>
                        <a:rPr lang="bs-Latn-BA" sz="180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should*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I should call my mother</a:t>
                      </a:r>
                      <a:endParaRPr lang="en-US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should call her mother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2">
                <a:tc>
                  <a:txBody>
                    <a:bodyPr/>
                    <a:lstStyle/>
                    <a:p>
                      <a:pPr algn="l"/>
                      <a:r>
                        <a:rPr lang="bs-Latn-BA" sz="180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might*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1800" dirty="0">
                          <a:latin typeface="Times" pitchFamily="18" charset="0"/>
                          <a:cs typeface="Aharoni" pitchFamily="2" charset="-79"/>
                        </a:rPr>
                        <a:t>"I might be late"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might be late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7595">
                <a:tc>
                  <a:txBody>
                    <a:bodyPr/>
                    <a:lstStyle/>
                    <a:p>
                      <a:pPr algn="l"/>
                      <a:r>
                        <a:rPr lang="bs-Latn-BA" sz="1800" dirty="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must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"I must study at the weekend"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must study at the weekend </a:t>
                      </a:r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        </a:t>
                      </a:r>
                    </a:p>
                    <a:p>
                      <a:pPr algn="l"/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She </a:t>
                      </a:r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said she had to study at the weekend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405" name="Rectangle 4"/>
          <p:cNvSpPr>
            <a:spLocks noChangeArrowheads="1"/>
          </p:cNvSpPr>
          <p:nvPr/>
        </p:nvSpPr>
        <p:spPr bwMode="auto">
          <a:xfrm>
            <a:off x="0" y="6521450"/>
            <a:ext cx="1531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bs-Latn-BA" altLang="sr-Latn-RS" sz="1600">
                <a:latin typeface="Times New Roman" pitchFamily="18" charset="0"/>
              </a:rPr>
              <a:t>* doesn't change</a:t>
            </a:r>
          </a:p>
        </p:txBody>
      </p:sp>
    </p:spTree>
    <p:extLst>
      <p:ext uri="{BB962C8B-B14F-4D97-AF65-F5344CB8AC3E}">
        <p14:creationId xmlns:p14="http://schemas.microsoft.com/office/powerpoint/2010/main" val="343184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63588" y="100013"/>
            <a:ext cx="799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sr-Latn-RS" sz="2400" u="sng" dirty="0">
                <a:latin typeface="Times New Roman" pitchFamily="18" charset="0"/>
              </a:rPr>
              <a:t>Adverbs and adverbial phrases of time change as follows: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29616" y="578297"/>
          <a:ext cx="7632848" cy="2985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888432"/>
              </a:tblGrid>
              <a:tr h="402431">
                <a:tc>
                  <a:txBody>
                    <a:bodyPr/>
                    <a:lstStyle/>
                    <a:p>
                      <a:endParaRPr lang="bs-Latn-BA" dirty="0">
                        <a:latin typeface="Times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7000">
                          <a:srgbClr val="FFC000">
                            <a:tint val="66000"/>
                            <a:satMod val="160000"/>
                            <a:lumMod val="29000"/>
                            <a:alpha val="7000"/>
                          </a:srgbClr>
                        </a:gs>
                        <a:gs pos="5000">
                          <a:srgbClr val="FFC000">
                            <a:tint val="44500"/>
                            <a:satMod val="160000"/>
                            <a:lumMod val="89000"/>
                            <a:lumOff val="11000"/>
                            <a:alpha val="0"/>
                          </a:srgbClr>
                        </a:gs>
                        <a:gs pos="49000">
                          <a:srgbClr val="FFC000">
                            <a:tint val="23500"/>
                            <a:satMod val="160000"/>
                            <a:lumMod val="73000"/>
                            <a:alpha val="32000"/>
                          </a:srgb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bs-Latn-BA" dirty="0">
                        <a:latin typeface="Times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7000">
                          <a:srgbClr val="FFC000">
                            <a:tint val="66000"/>
                            <a:satMod val="160000"/>
                            <a:lumMod val="29000"/>
                            <a:alpha val="7000"/>
                          </a:srgbClr>
                        </a:gs>
                        <a:gs pos="5000">
                          <a:srgbClr val="FFC000">
                            <a:tint val="44500"/>
                            <a:satMod val="160000"/>
                            <a:lumMod val="89000"/>
                            <a:lumOff val="11000"/>
                            <a:alpha val="0"/>
                          </a:srgbClr>
                        </a:gs>
                        <a:gs pos="49000">
                          <a:srgbClr val="FFC000">
                            <a:tint val="23500"/>
                            <a:satMod val="160000"/>
                            <a:lumMod val="73000"/>
                            <a:alpha val="32000"/>
                          </a:srgbClr>
                        </a:gs>
                      </a:gsLst>
                      <a:lin ang="16200000" scaled="1"/>
                    </a:gradFill>
                  </a:tcPr>
                </a:tc>
              </a:tr>
              <a:tr h="2582598">
                <a:tc>
                  <a:txBody>
                    <a:bodyPr/>
                    <a:lstStyle/>
                    <a:p>
                      <a:endParaRPr lang="bs-Latn-BA" dirty="0">
                        <a:latin typeface="Times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7000">
                          <a:srgbClr val="FFC000">
                            <a:tint val="66000"/>
                            <a:satMod val="160000"/>
                            <a:lumMod val="29000"/>
                            <a:alpha val="7000"/>
                          </a:srgbClr>
                        </a:gs>
                        <a:gs pos="5000">
                          <a:srgbClr val="FFC000">
                            <a:tint val="44500"/>
                            <a:satMod val="160000"/>
                            <a:lumMod val="89000"/>
                            <a:lumOff val="11000"/>
                            <a:alpha val="0"/>
                          </a:srgbClr>
                        </a:gs>
                        <a:gs pos="49000">
                          <a:srgbClr val="FFC000">
                            <a:tint val="23500"/>
                            <a:satMod val="160000"/>
                            <a:lumMod val="73000"/>
                            <a:alpha val="32000"/>
                          </a:srgb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bs-Latn-BA" dirty="0">
                        <a:latin typeface="Times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7000">
                          <a:srgbClr val="FFC000">
                            <a:tint val="66000"/>
                            <a:satMod val="160000"/>
                            <a:lumMod val="29000"/>
                            <a:alpha val="7000"/>
                          </a:srgbClr>
                        </a:gs>
                        <a:gs pos="5000">
                          <a:srgbClr val="FFC000">
                            <a:tint val="44500"/>
                            <a:satMod val="160000"/>
                            <a:lumMod val="89000"/>
                            <a:lumOff val="11000"/>
                            <a:alpha val="0"/>
                          </a:srgbClr>
                        </a:gs>
                        <a:gs pos="49000">
                          <a:srgbClr val="FFC000">
                            <a:tint val="23500"/>
                            <a:satMod val="160000"/>
                            <a:lumMod val="73000"/>
                            <a:alpha val="32000"/>
                          </a:srgbClr>
                        </a:gs>
                      </a:gsLst>
                      <a:lin ang="16200000" scaled="1"/>
                    </a:gradFill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30263" y="569913"/>
            <a:ext cx="1028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sr-Latn-RS" sz="2400">
                <a:latin typeface="Times New Roman" pitchFamily="18" charset="0"/>
              </a:rPr>
              <a:t>Direct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54538" y="569913"/>
            <a:ext cx="1139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sr-Latn-RS" sz="2400">
                <a:latin typeface="Times New Roman" pitchFamily="18" charset="0"/>
              </a:rPr>
              <a:t>Indirect</a:t>
            </a:r>
            <a:endParaRPr lang="bs-Latn-BA" altLang="sr-Latn-RS" sz="2400">
              <a:latin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54538" y="1031875"/>
            <a:ext cx="3894137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sr-Latn-RS" sz="2000">
                <a:latin typeface="Times New Roman" pitchFamily="18" charset="0"/>
              </a:rPr>
              <a:t>that day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sr-Latn-RS" sz="2000">
                <a:latin typeface="Times New Roman" pitchFamily="18" charset="0"/>
              </a:rPr>
              <a:t>the day before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sr-Latn-RS" sz="2000">
                <a:latin typeface="Times New Roman" pitchFamily="18" charset="0"/>
              </a:rPr>
              <a:t>two days before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sr-Latn-RS" sz="2000">
                <a:latin typeface="Times New Roman" pitchFamily="18" charset="0"/>
              </a:rPr>
              <a:t>the next day/the following day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sr-Latn-RS" sz="2000">
                <a:latin typeface="Times New Roman" pitchFamily="18" charset="0"/>
              </a:rPr>
              <a:t>in two days' time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sr-Latn-RS" sz="2000">
                <a:latin typeface="Times New Roman" pitchFamily="18" charset="0"/>
              </a:rPr>
              <a:t>the following week/year eth.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sr-Latn-RS" sz="2000">
                <a:latin typeface="Times New Roman" pitchFamily="18" charset="0"/>
              </a:rPr>
              <a:t>the previous week/year etc.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sr-Latn-RS" sz="2000">
                <a:latin typeface="Times New Roman" pitchFamily="18" charset="0"/>
              </a:rPr>
              <a:t>a year before/the previous year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30263" y="1031875"/>
            <a:ext cx="4125912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000">
                <a:latin typeface="Times" pitchFamily="18" charset="0"/>
              </a:rPr>
              <a:t>today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000">
                <a:latin typeface="Times" pitchFamily="18" charset="0"/>
              </a:rPr>
              <a:t>yesterday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000">
                <a:latin typeface="Times" pitchFamily="18" charset="0"/>
              </a:rPr>
              <a:t>the day before yesterday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000">
                <a:latin typeface="Times" pitchFamily="18" charset="0"/>
              </a:rPr>
              <a:t>tomorrow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000">
                <a:latin typeface="Times" pitchFamily="18" charset="0"/>
              </a:rPr>
              <a:t>the day after tomorrow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000">
                <a:latin typeface="Times" pitchFamily="18" charset="0"/>
              </a:rPr>
              <a:t>next week/year etc.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000">
                <a:latin typeface="Times" pitchFamily="18" charset="0"/>
              </a:rPr>
              <a:t>last week/year etc.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000">
                <a:latin typeface="Times" pitchFamily="18" charset="0"/>
              </a:rPr>
              <a:t>a year etc. ago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92163" y="3789363"/>
            <a:ext cx="7807325" cy="29384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200" dirty="0"/>
              <a:t>'I saw her the day before </a:t>
            </a:r>
            <a:r>
              <a:rPr lang="en-US" sz="2200" dirty="0">
                <a:solidFill>
                  <a:srgbClr val="000099"/>
                </a:solidFill>
              </a:rPr>
              <a:t>yesterday</a:t>
            </a:r>
            <a:r>
              <a:rPr lang="en-US" sz="2200" dirty="0"/>
              <a:t>,' he said = </a:t>
            </a:r>
          </a:p>
          <a:p>
            <a:pPr>
              <a:defRPr/>
            </a:pPr>
            <a:r>
              <a:rPr lang="en-US" sz="2200" dirty="0"/>
              <a:t>He said he'd seen her </a:t>
            </a:r>
            <a:r>
              <a:rPr lang="en-US" sz="2200" dirty="0">
                <a:solidFill>
                  <a:srgbClr val="000099"/>
                </a:solidFill>
              </a:rPr>
              <a:t>two days before</a:t>
            </a:r>
            <a:r>
              <a:rPr lang="en-US" sz="2200" dirty="0"/>
              <a:t>.</a:t>
            </a:r>
          </a:p>
          <a:p>
            <a:pPr>
              <a:defRPr/>
            </a:pPr>
            <a:r>
              <a:rPr lang="en-US" sz="300" dirty="0"/>
              <a:t> </a:t>
            </a:r>
          </a:p>
          <a:p>
            <a:pPr>
              <a:defRPr/>
            </a:pPr>
            <a:r>
              <a:rPr lang="en-US" sz="2200" dirty="0"/>
              <a:t>'I'll do it </a:t>
            </a:r>
            <a:r>
              <a:rPr lang="en-US" sz="2200" dirty="0">
                <a:solidFill>
                  <a:srgbClr val="FF0000"/>
                </a:solidFill>
              </a:rPr>
              <a:t>tomorrow</a:t>
            </a:r>
            <a:r>
              <a:rPr lang="en-US" sz="2200" dirty="0"/>
              <a:t>,' he promised =  </a:t>
            </a:r>
          </a:p>
          <a:p>
            <a:pPr>
              <a:defRPr/>
            </a:pPr>
            <a:r>
              <a:rPr lang="en-US" sz="2200" dirty="0"/>
              <a:t>He promised that he would do it </a:t>
            </a:r>
            <a:r>
              <a:rPr lang="en-US" sz="2200" dirty="0">
                <a:solidFill>
                  <a:srgbClr val="FF0000"/>
                </a:solidFill>
              </a:rPr>
              <a:t>the next day</a:t>
            </a:r>
            <a:r>
              <a:rPr lang="en-US" sz="2200" dirty="0"/>
              <a:t>. </a:t>
            </a:r>
          </a:p>
          <a:p>
            <a:pPr>
              <a:defRPr/>
            </a:pPr>
            <a:endParaRPr lang="en-US" sz="300" dirty="0"/>
          </a:p>
          <a:p>
            <a:pPr>
              <a:defRPr/>
            </a:pPr>
            <a:r>
              <a:rPr lang="en-US" sz="2200" dirty="0"/>
              <a:t>'I'm starting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the day after tomorrow</a:t>
            </a:r>
            <a:r>
              <a:rPr lang="en-US" sz="2200" dirty="0"/>
              <a:t>, mother,' he said =</a:t>
            </a:r>
          </a:p>
          <a:p>
            <a:pPr>
              <a:defRPr/>
            </a:pPr>
            <a:r>
              <a:rPr lang="en-US" sz="2200" dirty="0"/>
              <a:t>He told his mother that he was starting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in two days' time</a:t>
            </a:r>
            <a:r>
              <a:rPr lang="en-US" sz="2200" dirty="0"/>
              <a:t>.</a:t>
            </a:r>
          </a:p>
          <a:p>
            <a:pPr>
              <a:defRPr/>
            </a:pPr>
            <a:r>
              <a:rPr lang="en-US" sz="300" dirty="0"/>
              <a:t> </a:t>
            </a:r>
          </a:p>
          <a:p>
            <a:pPr>
              <a:defRPr/>
            </a:pPr>
            <a:r>
              <a:rPr lang="en-US" sz="2200" dirty="0"/>
              <a:t>She said, 'My father died </a:t>
            </a:r>
            <a:r>
              <a:rPr lang="en-US" sz="2200" dirty="0">
                <a:solidFill>
                  <a:srgbClr val="9933FF"/>
                </a:solidFill>
              </a:rPr>
              <a:t>a year ago</a:t>
            </a:r>
            <a:r>
              <a:rPr lang="en-US" sz="2200" dirty="0"/>
              <a:t>' = </a:t>
            </a:r>
          </a:p>
          <a:p>
            <a:pPr>
              <a:defRPr/>
            </a:pPr>
            <a:r>
              <a:rPr lang="en-US" sz="2200" dirty="0"/>
              <a:t>She said that her father had died </a:t>
            </a:r>
            <a:r>
              <a:rPr lang="en-US" sz="2200" dirty="0">
                <a:solidFill>
                  <a:srgbClr val="9933FF"/>
                </a:solidFill>
              </a:rPr>
              <a:t>a year before/the previous year</a:t>
            </a:r>
            <a:r>
              <a:rPr lang="en-US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0282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91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91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91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9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79" t="30556" r="5432" b="5556"/>
          <a:stretch>
            <a:fillRect/>
          </a:stretch>
        </p:blipFill>
        <p:spPr bwMode="auto">
          <a:xfrm>
            <a:off x="0" y="188913"/>
            <a:ext cx="9144000" cy="585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800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30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05" t="16667" r="5556" b="22221"/>
          <a:stretch>
            <a:fillRect/>
          </a:stretch>
        </p:blipFill>
        <p:spPr bwMode="auto">
          <a:xfrm>
            <a:off x="0" y="0"/>
            <a:ext cx="9144000" cy="560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36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40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395</Words>
  <Application>Microsoft Office PowerPoint</Application>
  <PresentationFormat>On-screen Show (4:3)</PresentationFormat>
  <Paragraphs>82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EFBrcko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7 Pro SP1 64bit</dc:creator>
  <cp:lastModifiedBy>Win 7 Pro SP1 64bit</cp:lastModifiedBy>
  <cp:revision>1</cp:revision>
  <dcterms:created xsi:type="dcterms:W3CDTF">2016-04-22T09:32:20Z</dcterms:created>
  <dcterms:modified xsi:type="dcterms:W3CDTF">2016-04-22T09:35:20Z</dcterms:modified>
</cp:coreProperties>
</file>